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6" r:id="rId3"/>
    <p:sldId id="272" r:id="rId4"/>
    <p:sldId id="258" r:id="rId5"/>
    <p:sldId id="273" r:id="rId6"/>
    <p:sldId id="259" r:id="rId7"/>
    <p:sldId id="274" r:id="rId8"/>
    <p:sldId id="263" r:id="rId9"/>
    <p:sldId id="262" r:id="rId10"/>
    <p:sldId id="265" r:id="rId11"/>
    <p:sldId id="275" r:id="rId12"/>
    <p:sldId id="264" r:id="rId13"/>
    <p:sldId id="276" r:id="rId14"/>
    <p:sldId id="266" r:id="rId15"/>
    <p:sldId id="268" r:id="rId16"/>
    <p:sldId id="271" r:id="rId17"/>
  </p:sldIdLst>
  <p:sldSz cx="9144000" cy="6858000" type="screen4x3"/>
  <p:notesSz cx="6858000" cy="9144000"/>
  <p:defaultTextStyle>
    <a:defPPr>
      <a:defRPr lang="el-G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26" y="-45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l-G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lvl1pPr>
              <a:defRPr/>
            </a:lvl1pPr>
          </a:lstStyle>
          <a:p>
            <a:pPr>
              <a:defRPr/>
            </a:pPr>
            <a:fld id="{AFE9505C-3070-41D6-BE2A-5FD08B1C633E}" type="datetimeFigureOut">
              <a:rPr lang="el-GR"/>
              <a:pPr>
                <a:defRPr/>
              </a:pPr>
              <a:t>12/11/2015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BFE8126F-6CA7-41B7-B8A5-D53978B7F64C}"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fld id="{0C569383-16C2-431A-ACA0-CD60D325A4CA}" type="datetimeFigureOut">
              <a:rPr lang="el-GR"/>
              <a:pPr>
                <a:defRPr/>
              </a:pPr>
              <a:t>12/11/2015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47EF0666-BAFB-47CD-B44E-ED08133DB829}"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l-G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DE1506C-96F6-490E-84B2-391E583C0397}" type="datetimeFigureOut">
              <a:rPr lang="el-GR"/>
              <a:pPr>
                <a:defRPr/>
              </a:pPr>
              <a:t>12/11/2015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A0F98AFC-91AB-4474-BE19-E904551112B9}"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3"/>
          <p:cNvSpPr>
            <a:spLocks noGrp="1"/>
          </p:cNvSpPr>
          <p:nvPr>
            <p:ph type="dt" sz="half" idx="10"/>
          </p:nvPr>
        </p:nvSpPr>
        <p:spPr/>
        <p:txBody>
          <a:bodyPr/>
          <a:lstStyle>
            <a:lvl1pPr>
              <a:defRPr/>
            </a:lvl1pPr>
          </a:lstStyle>
          <a:p>
            <a:pPr>
              <a:defRPr/>
            </a:pPr>
            <a:fld id="{4B35C08A-A49D-4673-AD69-702C0DD204B5}" type="datetimeFigureOut">
              <a:rPr lang="el-GR"/>
              <a:pPr>
                <a:defRPr/>
              </a:pPr>
              <a:t>12/11/2015</a:t>
            </a:fld>
            <a:endParaRPr lang="el-GR"/>
          </a:p>
        </p:txBody>
      </p:sp>
      <p:sp>
        <p:nvSpPr>
          <p:cNvPr id="6" name="Footer Placeholder 4"/>
          <p:cNvSpPr>
            <a:spLocks noGrp="1"/>
          </p:cNvSpPr>
          <p:nvPr>
            <p:ph type="ftr" sz="quarter" idx="11"/>
          </p:nvPr>
        </p:nvSpPr>
        <p:spPr/>
        <p:txBody>
          <a:bodyPr/>
          <a:lstStyle>
            <a:lvl1pPr>
              <a:defRPr/>
            </a:lvl1pPr>
          </a:lstStyle>
          <a:p>
            <a:pPr>
              <a:defRPr/>
            </a:pPr>
            <a:endParaRPr lang="el-GR"/>
          </a:p>
        </p:txBody>
      </p:sp>
      <p:sp>
        <p:nvSpPr>
          <p:cNvPr id="7" name="Slide Number Placeholder 5"/>
          <p:cNvSpPr>
            <a:spLocks noGrp="1"/>
          </p:cNvSpPr>
          <p:nvPr>
            <p:ph type="sldNum" sz="quarter" idx="12"/>
          </p:nvPr>
        </p:nvSpPr>
        <p:spPr/>
        <p:txBody>
          <a:bodyPr/>
          <a:lstStyle>
            <a:lvl1pPr>
              <a:defRPr/>
            </a:lvl1pPr>
          </a:lstStyle>
          <a:p>
            <a:pPr>
              <a:defRPr/>
            </a:pPr>
            <a:fld id="{3A38114D-D5E7-49A9-97D5-37E2CEF18BEA}"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l-G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3"/>
          <p:cNvSpPr>
            <a:spLocks noGrp="1"/>
          </p:cNvSpPr>
          <p:nvPr>
            <p:ph type="dt" sz="half" idx="10"/>
          </p:nvPr>
        </p:nvSpPr>
        <p:spPr/>
        <p:txBody>
          <a:bodyPr/>
          <a:lstStyle>
            <a:lvl1pPr>
              <a:defRPr/>
            </a:lvl1pPr>
          </a:lstStyle>
          <a:p>
            <a:pPr>
              <a:defRPr/>
            </a:pPr>
            <a:fld id="{9B6C5BF4-1E1E-4690-83F9-8B1D4AA97F8B}" type="datetimeFigureOut">
              <a:rPr lang="el-GR"/>
              <a:pPr>
                <a:defRPr/>
              </a:pPr>
              <a:t>12/11/2015</a:t>
            </a:fld>
            <a:endParaRPr lang="el-GR"/>
          </a:p>
        </p:txBody>
      </p:sp>
      <p:sp>
        <p:nvSpPr>
          <p:cNvPr id="8" name="Footer Placeholder 4"/>
          <p:cNvSpPr>
            <a:spLocks noGrp="1"/>
          </p:cNvSpPr>
          <p:nvPr>
            <p:ph type="ftr" sz="quarter" idx="11"/>
          </p:nvPr>
        </p:nvSpPr>
        <p:spPr/>
        <p:txBody>
          <a:bodyPr/>
          <a:lstStyle>
            <a:lvl1pPr>
              <a:defRPr/>
            </a:lvl1pPr>
          </a:lstStyle>
          <a:p>
            <a:pPr>
              <a:defRPr/>
            </a:pPr>
            <a:endParaRPr lang="el-GR"/>
          </a:p>
        </p:txBody>
      </p:sp>
      <p:sp>
        <p:nvSpPr>
          <p:cNvPr id="9" name="Slide Number Placeholder 5"/>
          <p:cNvSpPr>
            <a:spLocks noGrp="1"/>
          </p:cNvSpPr>
          <p:nvPr>
            <p:ph type="sldNum" sz="quarter" idx="12"/>
          </p:nvPr>
        </p:nvSpPr>
        <p:spPr/>
        <p:txBody>
          <a:bodyPr/>
          <a:lstStyle>
            <a:lvl1pPr>
              <a:defRPr/>
            </a:lvl1pPr>
          </a:lstStyle>
          <a:p>
            <a:pPr>
              <a:defRPr/>
            </a:pPr>
            <a:fld id="{D6CB2DF7-C441-469D-AFDD-FC0460EDE35B}"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3"/>
          <p:cNvSpPr>
            <a:spLocks noGrp="1"/>
          </p:cNvSpPr>
          <p:nvPr>
            <p:ph type="dt" sz="half" idx="10"/>
          </p:nvPr>
        </p:nvSpPr>
        <p:spPr/>
        <p:txBody>
          <a:bodyPr/>
          <a:lstStyle>
            <a:lvl1pPr>
              <a:defRPr/>
            </a:lvl1pPr>
          </a:lstStyle>
          <a:p>
            <a:pPr>
              <a:defRPr/>
            </a:pPr>
            <a:fld id="{99E6FB28-6AC9-497C-8C3D-BF2904BB5AE9}" type="datetimeFigureOut">
              <a:rPr lang="el-GR"/>
              <a:pPr>
                <a:defRPr/>
              </a:pPr>
              <a:t>12/11/2015</a:t>
            </a:fld>
            <a:endParaRPr lang="el-GR"/>
          </a:p>
        </p:txBody>
      </p:sp>
      <p:sp>
        <p:nvSpPr>
          <p:cNvPr id="4" name="Footer Placeholder 4"/>
          <p:cNvSpPr>
            <a:spLocks noGrp="1"/>
          </p:cNvSpPr>
          <p:nvPr>
            <p:ph type="ftr" sz="quarter" idx="11"/>
          </p:nvPr>
        </p:nvSpPr>
        <p:spPr/>
        <p:txBody>
          <a:bodyPr/>
          <a:lstStyle>
            <a:lvl1pPr>
              <a:defRPr/>
            </a:lvl1pPr>
          </a:lstStyle>
          <a:p>
            <a:pPr>
              <a:defRPr/>
            </a:pPr>
            <a:endParaRPr lang="el-GR"/>
          </a:p>
        </p:txBody>
      </p:sp>
      <p:sp>
        <p:nvSpPr>
          <p:cNvPr id="5" name="Slide Number Placeholder 5"/>
          <p:cNvSpPr>
            <a:spLocks noGrp="1"/>
          </p:cNvSpPr>
          <p:nvPr>
            <p:ph type="sldNum" sz="quarter" idx="12"/>
          </p:nvPr>
        </p:nvSpPr>
        <p:spPr/>
        <p:txBody>
          <a:bodyPr/>
          <a:lstStyle>
            <a:lvl1pPr>
              <a:defRPr/>
            </a:lvl1pPr>
          </a:lstStyle>
          <a:p>
            <a:pPr>
              <a:defRPr/>
            </a:pPr>
            <a:fld id="{217B8038-8003-4223-A736-0926DD7357BD}"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58E8DF2-EA22-485B-8897-CAEC1EF9AD7D}" type="datetimeFigureOut">
              <a:rPr lang="el-GR"/>
              <a:pPr>
                <a:defRPr/>
              </a:pPr>
              <a:t>12/11/2015</a:t>
            </a:fld>
            <a:endParaRPr lang="el-GR"/>
          </a:p>
        </p:txBody>
      </p:sp>
      <p:sp>
        <p:nvSpPr>
          <p:cNvPr id="3" name="Footer Placeholder 4"/>
          <p:cNvSpPr>
            <a:spLocks noGrp="1"/>
          </p:cNvSpPr>
          <p:nvPr>
            <p:ph type="ftr" sz="quarter" idx="11"/>
          </p:nvPr>
        </p:nvSpPr>
        <p:spPr/>
        <p:txBody>
          <a:bodyPr/>
          <a:lstStyle>
            <a:lvl1pPr>
              <a:defRPr/>
            </a:lvl1pPr>
          </a:lstStyle>
          <a:p>
            <a:pPr>
              <a:defRPr/>
            </a:pPr>
            <a:endParaRPr lang="el-GR"/>
          </a:p>
        </p:txBody>
      </p:sp>
      <p:sp>
        <p:nvSpPr>
          <p:cNvPr id="4" name="Slide Number Placeholder 5"/>
          <p:cNvSpPr>
            <a:spLocks noGrp="1"/>
          </p:cNvSpPr>
          <p:nvPr>
            <p:ph type="sldNum" sz="quarter" idx="12"/>
          </p:nvPr>
        </p:nvSpPr>
        <p:spPr/>
        <p:txBody>
          <a:bodyPr/>
          <a:lstStyle>
            <a:lvl1pPr>
              <a:defRPr/>
            </a:lvl1pPr>
          </a:lstStyle>
          <a:p>
            <a:pPr>
              <a:defRPr/>
            </a:pPr>
            <a:fld id="{20602578-2B56-412A-895F-6A29CE99FEEA}"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l-G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86B1A03-E9C2-4F44-8EA9-DCC04767A93F}" type="datetimeFigureOut">
              <a:rPr lang="el-GR"/>
              <a:pPr>
                <a:defRPr/>
              </a:pPr>
              <a:t>12/11/2015</a:t>
            </a:fld>
            <a:endParaRPr lang="el-GR"/>
          </a:p>
        </p:txBody>
      </p:sp>
      <p:sp>
        <p:nvSpPr>
          <p:cNvPr id="6" name="Footer Placeholder 4"/>
          <p:cNvSpPr>
            <a:spLocks noGrp="1"/>
          </p:cNvSpPr>
          <p:nvPr>
            <p:ph type="ftr" sz="quarter" idx="11"/>
          </p:nvPr>
        </p:nvSpPr>
        <p:spPr/>
        <p:txBody>
          <a:bodyPr/>
          <a:lstStyle>
            <a:lvl1pPr>
              <a:defRPr/>
            </a:lvl1pPr>
          </a:lstStyle>
          <a:p>
            <a:pPr>
              <a:defRPr/>
            </a:pPr>
            <a:endParaRPr lang="el-GR"/>
          </a:p>
        </p:txBody>
      </p:sp>
      <p:sp>
        <p:nvSpPr>
          <p:cNvPr id="7" name="Slide Number Placeholder 5"/>
          <p:cNvSpPr>
            <a:spLocks noGrp="1"/>
          </p:cNvSpPr>
          <p:nvPr>
            <p:ph type="sldNum" sz="quarter" idx="12"/>
          </p:nvPr>
        </p:nvSpPr>
        <p:spPr/>
        <p:txBody>
          <a:bodyPr/>
          <a:lstStyle>
            <a:lvl1pPr>
              <a:defRPr/>
            </a:lvl1pPr>
          </a:lstStyle>
          <a:p>
            <a:pPr>
              <a:defRPr/>
            </a:pPr>
            <a:fld id="{1C6DD60D-8006-4372-87EF-B9BD74CAC6BE}"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l-G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8D76307-EF3D-49D7-8E5D-54C245C1134E}" type="datetimeFigureOut">
              <a:rPr lang="el-GR"/>
              <a:pPr>
                <a:defRPr/>
              </a:pPr>
              <a:t>12/11/2015</a:t>
            </a:fld>
            <a:endParaRPr lang="el-GR"/>
          </a:p>
        </p:txBody>
      </p:sp>
      <p:sp>
        <p:nvSpPr>
          <p:cNvPr id="6" name="Footer Placeholder 4"/>
          <p:cNvSpPr>
            <a:spLocks noGrp="1"/>
          </p:cNvSpPr>
          <p:nvPr>
            <p:ph type="ftr" sz="quarter" idx="11"/>
          </p:nvPr>
        </p:nvSpPr>
        <p:spPr/>
        <p:txBody>
          <a:bodyPr/>
          <a:lstStyle>
            <a:lvl1pPr>
              <a:defRPr/>
            </a:lvl1pPr>
          </a:lstStyle>
          <a:p>
            <a:pPr>
              <a:defRPr/>
            </a:pPr>
            <a:endParaRPr lang="el-GR"/>
          </a:p>
        </p:txBody>
      </p:sp>
      <p:sp>
        <p:nvSpPr>
          <p:cNvPr id="7" name="Slide Number Placeholder 5"/>
          <p:cNvSpPr>
            <a:spLocks noGrp="1"/>
          </p:cNvSpPr>
          <p:nvPr>
            <p:ph type="sldNum" sz="quarter" idx="12"/>
          </p:nvPr>
        </p:nvSpPr>
        <p:spPr/>
        <p:txBody>
          <a:bodyPr/>
          <a:lstStyle>
            <a:lvl1pPr>
              <a:defRPr/>
            </a:lvl1pPr>
          </a:lstStyle>
          <a:p>
            <a:pPr>
              <a:defRPr/>
            </a:pPr>
            <a:fld id="{71DFE8F7-D5DE-48B0-99C8-2294CA42DD07}"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fld id="{8B13D8D8-F4E7-46F3-BEA5-B377E3C6277D}" type="datetimeFigureOut">
              <a:rPr lang="el-GR"/>
              <a:pPr>
                <a:defRPr/>
              </a:pPr>
              <a:t>12/11/2015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E77EDC76-2B6B-4CA3-A7D2-EDA085383290}"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fld id="{A196E261-D4D7-4238-BAA2-17C8CAF4FB7C}" type="datetimeFigureOut">
              <a:rPr lang="el-GR"/>
              <a:pPr>
                <a:defRPr/>
              </a:pPr>
              <a:t>12/11/2015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2A4687FB-7839-40D4-8A85-5078E3F8A9A4}"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A6A6A6"/>
            </a:gs>
            <a:gs pos="50000">
              <a:schemeClr val="bg1"/>
            </a:gs>
            <a:gs pos="100000">
              <a:srgbClr val="A6A6A6"/>
            </a:gs>
          </a:gsLst>
          <a:lin ang="5400000" scaled="1"/>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l-GR"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2473476-1E82-4ACF-A554-5019CFDE2FE3}" type="datetimeFigureOut">
              <a:rPr lang="el-GR"/>
              <a:pPr>
                <a:defRPr/>
              </a:pPr>
              <a:t>12/11/2015</a:t>
            </a:fld>
            <a:endParaRPr lang="el-G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l-G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34B9290-CB9C-4E27-BCF5-BB5F183470A5}" type="slidenum">
              <a:rPr lang="el-GR"/>
              <a:pPr>
                <a:defRPr/>
              </a:pPr>
              <a:t>‹#›</a:t>
            </a:fld>
            <a:endParaRPr lang="el-G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Click="0" advTm="25000">
    <p:rand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title"/>
          </p:nvPr>
        </p:nvSpPr>
        <p:spPr/>
        <p:txBody>
          <a:bodyPr/>
          <a:lstStyle/>
          <a:p>
            <a:r>
              <a:rPr lang="el-GR" sz="5400" b="1" u="sng" smtClean="0"/>
              <a:t>Πολυτεχνείο 17 Νοέμβρη</a:t>
            </a:r>
          </a:p>
        </p:txBody>
      </p:sp>
      <p:sp>
        <p:nvSpPr>
          <p:cNvPr id="23555" name="Rectangle 3"/>
          <p:cNvSpPr>
            <a:spLocks noGrp="1"/>
          </p:cNvSpPr>
          <p:nvPr>
            <p:ph type="body" idx="1"/>
          </p:nvPr>
        </p:nvSpPr>
        <p:spPr>
          <a:xfrm>
            <a:off x="468313" y="1628775"/>
            <a:ext cx="8229600" cy="4525963"/>
          </a:xfrm>
        </p:spPr>
        <p:txBody>
          <a:bodyPr/>
          <a:lstStyle/>
          <a:p>
            <a:pPr>
              <a:buFont typeface="Arial" charset="0"/>
              <a:buNone/>
            </a:pPr>
            <a:endParaRPr lang="el-GR" smtClean="0"/>
          </a:p>
          <a:p>
            <a:pPr algn="ctr">
              <a:buFont typeface="Arial" charset="0"/>
              <a:buNone/>
            </a:pPr>
            <a:r>
              <a:rPr lang="el-GR" sz="4800" b="1" u="sng" smtClean="0"/>
              <a:t>Εργασία </a:t>
            </a:r>
          </a:p>
          <a:p>
            <a:pPr>
              <a:buFont typeface="Arial" charset="0"/>
              <a:buNone/>
            </a:pPr>
            <a:r>
              <a:rPr lang="el-GR" sz="4800" smtClean="0"/>
              <a:t>στο μάθημα της </a:t>
            </a:r>
            <a:r>
              <a:rPr lang="el-GR" sz="4800" b="1" smtClean="0"/>
              <a:t>Πληροφορικής</a:t>
            </a:r>
          </a:p>
          <a:p>
            <a:pPr>
              <a:buFont typeface="Arial" charset="0"/>
              <a:buNone/>
            </a:pPr>
            <a:r>
              <a:rPr lang="el-GR" sz="4800" smtClean="0"/>
              <a:t>Από τα παιδιά του </a:t>
            </a:r>
            <a:r>
              <a:rPr lang="el-GR" sz="4800" b="1" smtClean="0"/>
              <a:t>Ολοημέρου</a:t>
            </a:r>
          </a:p>
        </p:txBody>
      </p:sp>
    </p:spTree>
  </p:cSld>
  <p:clrMapOvr>
    <a:masterClrMapping/>
  </p:clrMapOvr>
  <p:transition spd="slow" advClick="0" advTm="25000">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3"/>
          <p:cNvSpPr>
            <a:spLocks noChangeArrowheads="1"/>
          </p:cNvSpPr>
          <p:nvPr/>
        </p:nvSpPr>
        <p:spPr bwMode="auto">
          <a:xfrm>
            <a:off x="539750" y="0"/>
            <a:ext cx="8064500" cy="1754188"/>
          </a:xfrm>
          <a:prstGeom prst="rect">
            <a:avLst/>
          </a:prstGeom>
          <a:noFill/>
          <a:ln w="9525">
            <a:noFill/>
            <a:miter lim="800000"/>
            <a:headEnd/>
            <a:tailEnd/>
          </a:ln>
        </p:spPr>
        <p:txBody>
          <a:bodyPr>
            <a:spAutoFit/>
          </a:bodyPr>
          <a:lstStyle/>
          <a:p>
            <a:r>
              <a:rPr lang="el-GR">
                <a:latin typeface="Calibri" pitchFamily="34" charset="0"/>
              </a:rPr>
              <a:t>Κάθε χρόνο σα σήμερα γιορτάζουμε την εξέγερση του Πολυτεχνείου ενάντια στην 7χρονη δικτατορία της 21ης Απριλίου. Με μοναδικά αιτήματα την </a:t>
            </a:r>
            <a:r>
              <a:rPr lang="el-GR" b="1">
                <a:latin typeface="Calibri" pitchFamily="34" charset="0"/>
              </a:rPr>
              <a:t>καλύτερη παιδεία</a:t>
            </a:r>
            <a:r>
              <a:rPr lang="el-GR">
                <a:latin typeface="Calibri" pitchFamily="34" charset="0"/>
              </a:rPr>
              <a:t>, την </a:t>
            </a:r>
            <a:r>
              <a:rPr lang="el-GR" b="1">
                <a:latin typeface="Calibri" pitchFamily="34" charset="0"/>
              </a:rPr>
              <a:t>ελευθερία</a:t>
            </a:r>
            <a:r>
              <a:rPr lang="el-GR">
                <a:latin typeface="Calibri" pitchFamily="34" charset="0"/>
              </a:rPr>
              <a:t> και τη </a:t>
            </a:r>
            <a:r>
              <a:rPr lang="el-GR" b="1">
                <a:latin typeface="Calibri" pitchFamily="34" charset="0"/>
              </a:rPr>
              <a:t>δημοκρατία,</a:t>
            </a:r>
            <a:r>
              <a:rPr lang="el-GR">
                <a:latin typeface="Calibri" pitchFamily="34" charset="0"/>
              </a:rPr>
              <a:t> η νεολαία επαναστάτησε ενάντια στην καταπίεση του απολυταρχικού καθεστώτος του Παπαδόπουλου και κατέλαβε το Πολυτεχνείο, από όπου καλούσε τον ελληνικό λαό σε αντίσταση. </a:t>
            </a:r>
          </a:p>
          <a:p>
            <a:r>
              <a:rPr lang="el-GR">
                <a:latin typeface="Calibri" pitchFamily="34" charset="0"/>
              </a:rPr>
              <a:t> </a:t>
            </a:r>
          </a:p>
        </p:txBody>
      </p:sp>
      <p:sp>
        <p:nvSpPr>
          <p:cNvPr id="13314" name="Rectangle 4"/>
          <p:cNvSpPr>
            <a:spLocks noChangeArrowheads="1"/>
          </p:cNvSpPr>
          <p:nvPr/>
        </p:nvSpPr>
        <p:spPr bwMode="auto">
          <a:xfrm>
            <a:off x="4572000" y="2781300"/>
            <a:ext cx="4572000" cy="3970338"/>
          </a:xfrm>
          <a:prstGeom prst="rect">
            <a:avLst/>
          </a:prstGeom>
          <a:noFill/>
          <a:ln w="9525">
            <a:noFill/>
            <a:miter lim="800000"/>
            <a:headEnd/>
            <a:tailEnd/>
          </a:ln>
        </p:spPr>
        <p:txBody>
          <a:bodyPr>
            <a:spAutoFit/>
          </a:bodyPr>
          <a:lstStyle/>
          <a:p>
            <a:r>
              <a:rPr lang="el-GR" b="1" u="sng">
                <a:latin typeface="Calibri" pitchFamily="34" charset="0"/>
              </a:rPr>
              <a:t>Τετάρτη, 14 Νοέμβρη 1973</a:t>
            </a:r>
            <a:r>
              <a:rPr lang="el-GR">
                <a:latin typeface="Calibri" pitchFamily="34" charset="0"/>
              </a:rPr>
              <a:t>. Οι γενικές συνελεύσεις των φοιτητικών συλλόγων απορρίπτουν τα κυβερνητικά μέτρα που αφορούσαν στον προγραμματισμό των φοιτητικών εκλογών και αποφασίζουν κατάληψη του κτηρίου του Πολυτεχνείου. Περίπου 1.500 φοιτητές ξεκινούν πορεία από τη Σόλωνος. Αναταραχές ξεσπούν στους δρόμους της Αθήνας. Οι διαδηλωτές συγκρούονται με τις αστυνομικές δυνάμεις. Από αυτούς, ορισμένοι ενώνονται με όσους βρίσκονται στο χώρο του Πολυτεχνείου και άλλοι φεύγουν στους γύρω δρόμους.  </a:t>
            </a:r>
          </a:p>
          <a:p>
            <a:r>
              <a:rPr lang="el-GR">
                <a:latin typeface="Calibri" pitchFamily="34" charset="0"/>
              </a:rPr>
              <a:t> </a:t>
            </a:r>
          </a:p>
        </p:txBody>
      </p:sp>
      <p:pic>
        <p:nvPicPr>
          <p:cNvPr id="13315" name="Picture 2"/>
          <p:cNvPicPr>
            <a:picLocks noChangeAspect="1" noChangeArrowheads="1"/>
          </p:cNvPicPr>
          <p:nvPr/>
        </p:nvPicPr>
        <p:blipFill>
          <a:blip r:embed="rId2"/>
          <a:srcRect/>
          <a:stretch>
            <a:fillRect/>
          </a:stretch>
        </p:blipFill>
        <p:spPr bwMode="auto">
          <a:xfrm>
            <a:off x="0" y="2205038"/>
            <a:ext cx="4140200" cy="4652962"/>
          </a:xfrm>
          <a:prstGeom prst="rect">
            <a:avLst/>
          </a:prstGeom>
          <a:noFill/>
          <a:ln w="9525">
            <a:noFill/>
            <a:miter lim="800000"/>
            <a:headEnd/>
            <a:tailEnd/>
          </a:ln>
        </p:spPr>
      </p:pic>
    </p:spTree>
  </p:cSld>
  <p:clrMapOvr>
    <a:masterClrMapping/>
  </p:clrMapOvr>
  <p:transition spd="slow" advClick="0" advTm="2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title"/>
          </p:nvPr>
        </p:nvSpPr>
        <p:spPr/>
        <p:txBody>
          <a:bodyPr/>
          <a:lstStyle/>
          <a:p>
            <a:endParaRPr lang="el-GR" smtClean="0"/>
          </a:p>
        </p:txBody>
      </p:sp>
      <p:sp>
        <p:nvSpPr>
          <p:cNvPr id="25603" name="Rectangle 3"/>
          <p:cNvSpPr>
            <a:spLocks noGrp="1"/>
          </p:cNvSpPr>
          <p:nvPr>
            <p:ph type="body" idx="1"/>
          </p:nvPr>
        </p:nvSpPr>
        <p:spPr/>
        <p:txBody>
          <a:bodyPr/>
          <a:lstStyle/>
          <a:p>
            <a:endParaRPr lang="el-GR" smtClean="0"/>
          </a:p>
        </p:txBody>
      </p:sp>
      <p:pic>
        <p:nvPicPr>
          <p:cNvPr id="25605" name="Picture 5" descr="big-3043682057_b2829e00ae_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25000">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179388" y="115888"/>
            <a:ext cx="4572000" cy="4211637"/>
          </a:xfrm>
          <a:prstGeom prst="rect">
            <a:avLst/>
          </a:prstGeom>
          <a:noFill/>
          <a:ln w="9525">
            <a:noFill/>
            <a:miter lim="800000"/>
            <a:headEnd/>
            <a:tailEnd/>
          </a:ln>
        </p:spPr>
        <p:txBody>
          <a:bodyPr>
            <a:spAutoFit/>
          </a:bodyPr>
          <a:lstStyle/>
          <a:p>
            <a:r>
              <a:rPr lang="el-GR">
                <a:latin typeface="Calibri" pitchFamily="34" charset="0"/>
              </a:rPr>
              <a:t>Η κατάληψη συνεχίζεται. Μαθητές και εργάτες φτάνουν έξω από το Πολυτεχνείο για να στηρίξουν τους φοιτητές. Ακούγονται συνθήματα, όπως </a:t>
            </a:r>
            <a:r>
              <a:rPr lang="el-GR" b="1">
                <a:latin typeface="Calibri" pitchFamily="34" charset="0"/>
              </a:rPr>
              <a:t>«Κάτω η Χούντα», «Θάνατος στην </a:t>
            </a:r>
            <a:r>
              <a:rPr lang="el-GR" b="1"/>
              <a:t>τυραννία</a:t>
            </a:r>
            <a:r>
              <a:rPr lang="el-GR" b="1">
                <a:latin typeface="Calibri" pitchFamily="34" charset="0"/>
              </a:rPr>
              <a:t>», «Επανάσταση Λαέ». </a:t>
            </a:r>
            <a:r>
              <a:rPr lang="el-GR">
                <a:latin typeface="Calibri" pitchFamily="34" charset="0"/>
              </a:rPr>
              <a:t>Γύρω στις 8 το βράδυ οι συγκεντρωμένοι έχουν πολλαπλασιαστεί. Τα συνθήματα πληθαίνουν. Βγαίνουν οι πρώτες χειρόγραφες προκηρύξεις που μοιράζονται στα περαστικά αυτοκίνητα. Στις 9 το Πολυτεχνείο και ο γύρο χώρος έχει καταληφθεί πλήρως. Η κυκλοφορία σταματά. Διαδηλωτές ανεμίζουν σημαίες και καίνε ομοιώματα του </a:t>
            </a:r>
            <a:r>
              <a:rPr lang="el-GR" b="1">
                <a:latin typeface="Calibri" pitchFamily="34" charset="0"/>
              </a:rPr>
              <a:t>Παπαδόπουλου</a:t>
            </a:r>
            <a:r>
              <a:rPr lang="el-GR">
                <a:latin typeface="Calibri" pitchFamily="34" charset="0"/>
              </a:rPr>
              <a:t> και σύμβολα της Χούντας. </a:t>
            </a:r>
          </a:p>
        </p:txBody>
      </p:sp>
      <p:sp>
        <p:nvSpPr>
          <p:cNvPr id="14338" name="Rectangle 2"/>
          <p:cNvSpPr>
            <a:spLocks noChangeArrowheads="1"/>
          </p:cNvSpPr>
          <p:nvPr/>
        </p:nvSpPr>
        <p:spPr bwMode="auto">
          <a:xfrm>
            <a:off x="4502150" y="5157788"/>
            <a:ext cx="4572000" cy="1476375"/>
          </a:xfrm>
          <a:prstGeom prst="rect">
            <a:avLst/>
          </a:prstGeom>
          <a:noFill/>
          <a:ln w="9525">
            <a:noFill/>
            <a:miter lim="800000"/>
            <a:headEnd/>
            <a:tailEnd/>
          </a:ln>
        </p:spPr>
        <p:txBody>
          <a:bodyPr>
            <a:spAutoFit/>
          </a:bodyPr>
          <a:lstStyle/>
          <a:p>
            <a:r>
              <a:rPr lang="el-GR" b="1" u="sng">
                <a:latin typeface="Calibri" pitchFamily="34" charset="0"/>
              </a:rPr>
              <a:t>Μεσάνυχτα.</a:t>
            </a:r>
            <a:r>
              <a:rPr lang="el-GR">
                <a:latin typeface="Calibri" pitchFamily="34" charset="0"/>
              </a:rPr>
              <a:t> Οι πόρτες του πολυτεχνείου κλείνουν. Δημιουργούνται επιτροπές περιφρούρησης για τις επισιτιστικές και υγειονομικές ανάγκες. Αρχίζει η προετοιμασία του Ραδιοφωνικού Σταθμού. </a:t>
            </a:r>
          </a:p>
        </p:txBody>
      </p:sp>
      <p:pic>
        <p:nvPicPr>
          <p:cNvPr id="14339" name="Picture 2"/>
          <p:cNvPicPr>
            <a:picLocks noChangeAspect="1" noChangeArrowheads="1"/>
          </p:cNvPicPr>
          <p:nvPr/>
        </p:nvPicPr>
        <p:blipFill>
          <a:blip r:embed="rId2"/>
          <a:srcRect/>
          <a:stretch>
            <a:fillRect/>
          </a:stretch>
        </p:blipFill>
        <p:spPr bwMode="auto">
          <a:xfrm>
            <a:off x="4751388" y="0"/>
            <a:ext cx="4392612" cy="5157788"/>
          </a:xfrm>
          <a:prstGeom prst="rect">
            <a:avLst/>
          </a:prstGeom>
          <a:noFill/>
          <a:ln w="9525">
            <a:noFill/>
            <a:miter lim="800000"/>
            <a:headEnd/>
            <a:tailEnd/>
          </a:ln>
        </p:spPr>
      </p:pic>
    </p:spTree>
  </p:cSld>
  <p:clrMapOvr>
    <a:masterClrMapping/>
  </p:clrMapOvr>
  <p:transition spd="slow" advClick="0" advTm="25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title"/>
          </p:nvPr>
        </p:nvSpPr>
        <p:spPr/>
        <p:txBody>
          <a:bodyPr/>
          <a:lstStyle/>
          <a:p>
            <a:endParaRPr lang="el-GR" smtClean="0"/>
          </a:p>
        </p:txBody>
      </p:sp>
      <p:sp>
        <p:nvSpPr>
          <p:cNvPr id="26627" name="Rectangle 3"/>
          <p:cNvSpPr>
            <a:spLocks noGrp="1"/>
          </p:cNvSpPr>
          <p:nvPr>
            <p:ph type="body" idx="1"/>
          </p:nvPr>
        </p:nvSpPr>
        <p:spPr/>
        <p:txBody>
          <a:bodyPr/>
          <a:lstStyle/>
          <a:p>
            <a:endParaRPr lang="el-GR" smtClean="0"/>
          </a:p>
        </p:txBody>
      </p:sp>
      <p:pic>
        <p:nvPicPr>
          <p:cNvPr id="26629" name="Picture 5" descr="17-%CE%9D%CE%BF%CE%AD%CE%BC%CE%B2%CF%81%CE%B7-1973-%CE%B5%CE%B9%CF%83%CE%B2%CE%BF%CE%BB%CE%AE-%CF%84%CE%BF%CF%85-%CF%84%CE%B1%CE%BD%CE%BA-%CF%84%CE%B7%CF%82-%CF%87%CE%BF%CF%8D%CE%BD%CF%84%CE%B1%CF%82-%CF%83%CF%84%CE%BF-%CE%A0%CE%BF%CE%BB%CF%85%CF%84%CE%B5%CF%87%CE%BD%CE%B5%CE%AF%CE%BF"/>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25000">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ChangeArrowheads="1"/>
          </p:cNvSpPr>
          <p:nvPr/>
        </p:nvSpPr>
        <p:spPr bwMode="auto">
          <a:xfrm>
            <a:off x="0" y="115888"/>
            <a:ext cx="9155113" cy="7402512"/>
          </a:xfrm>
          <a:prstGeom prst="rect">
            <a:avLst/>
          </a:prstGeom>
          <a:noFill/>
          <a:ln w="9525">
            <a:noFill/>
            <a:miter lim="800000"/>
            <a:headEnd/>
            <a:tailEnd/>
          </a:ln>
        </p:spPr>
        <p:txBody>
          <a:bodyPr>
            <a:spAutoFit/>
          </a:bodyPr>
          <a:lstStyle/>
          <a:p>
            <a:pPr algn="ctr"/>
            <a:r>
              <a:rPr lang="el-GR" sz="3200" b="1" u="sng">
                <a:latin typeface="Calibri" pitchFamily="34" charset="0"/>
              </a:rPr>
              <a:t>Πέμπτη, 15 Νοέμβρη</a:t>
            </a:r>
            <a:r>
              <a:rPr lang="el-GR" sz="3200" b="1">
                <a:latin typeface="Calibri" pitchFamily="34" charset="0"/>
              </a:rPr>
              <a:t>. </a:t>
            </a:r>
            <a:endParaRPr lang="en-US" sz="3200" b="1">
              <a:latin typeface="Calibri" pitchFamily="34" charset="0"/>
            </a:endParaRPr>
          </a:p>
          <a:p>
            <a:r>
              <a:rPr lang="el-GR" sz="3200">
                <a:latin typeface="Calibri" pitchFamily="34" charset="0"/>
              </a:rPr>
              <a:t>Στις 5 το πρωί ακούγονται τα πρώτα συνθήματα. Αστυνομικές δυνάμεις βρίσκονται στους γύρω από το Πολυτεχνείο δρόμους. Στις 9 ανοίγουν οι πόρτες του Πολυτεχνείου και μοιράζονται προκηρύξεις. Μπαίνει σε λειτουργία ο ραδιοφωνικός σταθμός. Οι φοιτητές καλούν το λαό σε «γενική απεργία» και «γενική εξέγερση». Η Σύγκλητος του Ε.Μ. Πολυτεχνείου στέλνει έγγραφο στην κυβέρνηση και ζητά να μη γίνει επέμβαση. Στις 2 το μεσημέρι η κυβέρνηση απαντά ότι θα σεβαστεί το απαραβίαστο του πανεπιστημιακού ασύλου…</a:t>
            </a:r>
          </a:p>
          <a:p>
            <a:r>
              <a:rPr lang="el-GR" sz="3200">
                <a:latin typeface="Calibri" pitchFamily="34" charset="0"/>
              </a:rPr>
              <a:t/>
            </a:r>
            <a:br>
              <a:rPr lang="el-GR" sz="3200">
                <a:latin typeface="Calibri" pitchFamily="34" charset="0"/>
              </a:rPr>
            </a:br>
            <a:endParaRPr lang="el-GR" sz="3200">
              <a:latin typeface="Calibri" pitchFamily="34" charset="0"/>
            </a:endParaRPr>
          </a:p>
        </p:txBody>
      </p:sp>
    </p:spTree>
  </p:cSld>
  <p:clrMapOvr>
    <a:masterClrMapping/>
  </p:clrMapOvr>
  <p:transition spd="slow" advClick="0" advTm="2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p:txBody>
          <a:bodyPr/>
          <a:lstStyle/>
          <a:p>
            <a:endParaRPr lang="el-GR" smtClean="0"/>
          </a:p>
        </p:txBody>
      </p:sp>
      <p:sp>
        <p:nvSpPr>
          <p:cNvPr id="27651" name="Rectangle 3"/>
          <p:cNvSpPr>
            <a:spLocks noGrp="1"/>
          </p:cNvSpPr>
          <p:nvPr>
            <p:ph type="body" idx="1"/>
          </p:nvPr>
        </p:nvSpPr>
        <p:spPr/>
        <p:txBody>
          <a:bodyPr/>
          <a:lstStyle/>
          <a:p>
            <a:endParaRPr lang="el-GR" smtClean="0"/>
          </a:p>
        </p:txBody>
      </p:sp>
      <p:pic>
        <p:nvPicPr>
          <p:cNvPr id="27653" name="Picture 5" descr="image00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25000">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0" y="0"/>
            <a:ext cx="6607175" cy="2308225"/>
          </a:xfrm>
          <a:prstGeom prst="rect">
            <a:avLst/>
          </a:prstGeom>
          <a:noFill/>
          <a:ln w="9525">
            <a:noFill/>
            <a:miter lim="800000"/>
            <a:headEnd/>
            <a:tailEnd/>
          </a:ln>
        </p:spPr>
        <p:txBody>
          <a:bodyPr>
            <a:spAutoFit/>
          </a:bodyPr>
          <a:lstStyle/>
          <a:p>
            <a:r>
              <a:rPr lang="el-GR" b="1" u="sng">
                <a:latin typeface="Calibri" pitchFamily="34" charset="0"/>
              </a:rPr>
              <a:t>Παρασκευή, 16 Νοέμβρη.</a:t>
            </a:r>
            <a:r>
              <a:rPr lang="el-GR" u="sng">
                <a:latin typeface="Calibri" pitchFamily="34" charset="0"/>
              </a:rPr>
              <a:t> </a:t>
            </a:r>
            <a:r>
              <a:rPr lang="el-GR">
                <a:latin typeface="Calibri" pitchFamily="34" charset="0"/>
              </a:rPr>
              <a:t>Ο κόσμος βγαίνει στους δρόμους. Μηνύματα συμπαράστασης και υποστήριξης των φοιτητών από διάφορους χώρους. Οι καμπάνες των εκκλησιών χτυπούν ασταμάτητα. Οι αγρότες κατεβαίνουν από τα Μέγαρα. Εργατικές συνελεύσεις μαρτυρούν ότι η κινητοποίηση αφορά πλέον όλο το λαό. Τα μεσάνυχτα κλείνουν οι πόρτες του Πολυτεχνείου, με περίπου 4.000 άτομα να παραμένουν στο κτίριο, ενώ κόσμος συνεχίζει να βρίσκεται απ’ έξω.</a:t>
            </a:r>
          </a:p>
        </p:txBody>
      </p:sp>
      <p:pic>
        <p:nvPicPr>
          <p:cNvPr id="16386" name="Picture 2"/>
          <p:cNvPicPr>
            <a:picLocks noChangeAspect="1" noChangeArrowheads="1"/>
          </p:cNvPicPr>
          <p:nvPr/>
        </p:nvPicPr>
        <p:blipFill>
          <a:blip r:embed="rId2"/>
          <a:srcRect/>
          <a:stretch>
            <a:fillRect/>
          </a:stretch>
        </p:blipFill>
        <p:spPr bwMode="auto">
          <a:xfrm>
            <a:off x="0" y="2308225"/>
            <a:ext cx="9144000" cy="4549775"/>
          </a:xfrm>
          <a:prstGeom prst="rect">
            <a:avLst/>
          </a:prstGeom>
          <a:noFill/>
          <a:ln w="9525">
            <a:noFill/>
            <a:miter lim="800000"/>
            <a:headEnd/>
            <a:tailEnd/>
          </a:ln>
        </p:spPr>
      </p:pic>
    </p:spTree>
  </p:cSld>
  <p:clrMapOvr>
    <a:masterClrMapping/>
  </p:clrMapOvr>
  <p:transition spd="slow" advClick="0" advTm="25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0" y="9525"/>
            <a:ext cx="9036050" cy="6303963"/>
          </a:xfrm>
          <a:prstGeom prst="rect">
            <a:avLst/>
          </a:prstGeom>
          <a:noFill/>
          <a:ln w="9525">
            <a:noFill/>
            <a:miter lim="800000"/>
            <a:headEnd/>
            <a:tailEnd/>
          </a:ln>
        </p:spPr>
        <p:txBody>
          <a:bodyPr>
            <a:spAutoFit/>
          </a:bodyPr>
          <a:lstStyle/>
          <a:p>
            <a:r>
              <a:rPr lang="el-GR" sz="3200">
                <a:latin typeface="Calibri" pitchFamily="34" charset="0"/>
              </a:rPr>
              <a:t>Χιλιάδες άνθρωποι έχουν συγκεντρωθεί από νωρίς γύρω από το Πολυτεχνείο. Από το ραδιοφωνικό σταθμό γίνεται έκκληση για γενική απεργία. Στις 3:30 δημοσιογράφοι καλούνται για συνέντευξη Τύπου από τη Συντονιστική Επιτροπή. Όλοι οι δρόμοι γύρω από το Πολυτεχνείο έχουν καταληφθεί από πλήθη κόσμου. </a:t>
            </a:r>
          </a:p>
          <a:p>
            <a:r>
              <a:rPr lang="el-GR" sz="3200">
                <a:latin typeface="Calibri" pitchFamily="34" charset="0"/>
              </a:rPr>
              <a:t/>
            </a:r>
            <a:br>
              <a:rPr lang="el-GR" sz="3200">
                <a:latin typeface="Calibri" pitchFamily="34" charset="0"/>
              </a:rPr>
            </a:br>
            <a:r>
              <a:rPr lang="el-GR" sz="2400">
                <a:latin typeface="Calibri" pitchFamily="34" charset="0"/>
              </a:rPr>
              <a:t>Στις 4:30 το απόγευμα ξεσπούν οι πρώτες συγκρούσεις. Γίνεται ρίψη άφθονων δακρυγόνων και καπνογόνων. Πολλά άτομα τραυματίζονται και μεταφέρονται στο Πολυτεχνείο. Συνεχείς εκκλήσεις για φάρμακα, ιατρικά εργαλεία, γιατρούς και ασθενοφόρα από το Ραδιοφωνικό Σταθμό του Πολυτεχνείου.</a:t>
            </a:r>
          </a:p>
        </p:txBody>
      </p:sp>
    </p:spTree>
  </p:cSld>
  <p:clrMapOvr>
    <a:masterClrMapping/>
  </p:clrMapOvr>
  <p:transition spd="slow" advClick="0" advTm="2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468313" y="0"/>
            <a:ext cx="7848600" cy="2838450"/>
          </a:xfrm>
          <a:prstGeom prst="rect">
            <a:avLst/>
          </a:prstGeom>
          <a:noFill/>
          <a:ln w="9525">
            <a:noFill/>
            <a:miter lim="800000"/>
            <a:headEnd/>
            <a:tailEnd/>
          </a:ln>
        </p:spPr>
        <p:txBody>
          <a:bodyPr>
            <a:spAutoFit/>
          </a:bodyPr>
          <a:lstStyle/>
          <a:p>
            <a:r>
              <a:rPr lang="el-GR">
                <a:latin typeface="Calibri" pitchFamily="34" charset="0"/>
              </a:rPr>
              <a:t>Διαδηλωτές στήνουν οδοφράγματα σε διάφορα σημεία κοντά στο Πολυτεχνείο. Διαδηλωτές καταλαμβάνουν τη Νομαρχία Αττικής, ενώ υπό πολιορκία βρίσκονται και τα υπουργεία Παιδείας, Γεωργίας, Δικαιοσύνης, Κοινωνικών Υπηρεσιών και Δημοσίων Έργων. Στις 9:30 ανακοινώνεται η απαγόρευση της κυκλοφορίας. Στις 10:15 τεθωρακισμένα της αστυνομίας επιτίθενται στην πλατεία της Λεωφόρου Αλεξάνδρας, ρίχνοντας δακρυγόνα στους διαδηλωτές. Πέφτουν οι πρώτες βόμβες μολότοφ. Ασθενοφόρα του Ερυθρού Σταυρού μπαίνουν στο Πολυτεχνείο και παραλαμβάνουν νεκρούς και τραυματίες. Συνεχείς εκκλήσεις για συμπαράσταση.  </a:t>
            </a:r>
            <a:br>
              <a:rPr lang="el-GR">
                <a:latin typeface="Calibri" pitchFamily="34" charset="0"/>
              </a:rPr>
            </a:br>
            <a:endParaRPr lang="el-GR">
              <a:latin typeface="Calibri" pitchFamily="34" charset="0"/>
            </a:endParaRPr>
          </a:p>
        </p:txBody>
      </p:sp>
      <p:pic>
        <p:nvPicPr>
          <p:cNvPr id="18434" name="Picture 5"/>
          <p:cNvPicPr>
            <a:picLocks noChangeAspect="1" noChangeArrowheads="1"/>
          </p:cNvPicPr>
          <p:nvPr/>
        </p:nvPicPr>
        <p:blipFill>
          <a:blip r:embed="rId2"/>
          <a:srcRect/>
          <a:stretch>
            <a:fillRect/>
          </a:stretch>
        </p:blipFill>
        <p:spPr bwMode="auto">
          <a:xfrm>
            <a:off x="611188" y="2533650"/>
            <a:ext cx="7993062" cy="4324350"/>
          </a:xfrm>
          <a:prstGeom prst="rect">
            <a:avLst/>
          </a:prstGeom>
          <a:noFill/>
          <a:ln w="9525">
            <a:noFill/>
            <a:miter lim="800000"/>
            <a:headEnd/>
            <a:tailEnd/>
          </a:ln>
        </p:spPr>
      </p:pic>
    </p:spTree>
  </p:cSld>
  <p:clrMapOvr>
    <a:masterClrMapping/>
  </p:clrMapOvr>
  <p:transition spd="slow" advClick="0" advTm="2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p:txBody>
          <a:bodyPr/>
          <a:lstStyle/>
          <a:p>
            <a:endParaRPr lang="el-GR" smtClean="0"/>
          </a:p>
        </p:txBody>
      </p:sp>
      <p:sp>
        <p:nvSpPr>
          <p:cNvPr id="28675" name="Rectangle 3"/>
          <p:cNvSpPr>
            <a:spLocks noGrp="1"/>
          </p:cNvSpPr>
          <p:nvPr>
            <p:ph type="body" idx="1"/>
          </p:nvPr>
        </p:nvSpPr>
        <p:spPr/>
        <p:txBody>
          <a:bodyPr/>
          <a:lstStyle/>
          <a:p>
            <a:endParaRPr lang="el-GR" smtClean="0"/>
          </a:p>
        </p:txBody>
      </p:sp>
      <p:pic>
        <p:nvPicPr>
          <p:cNvPr id="28677" name="Picture 5" descr="281542-21alafj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25000">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8388350" cy="4054475"/>
          </a:xfrm>
          <a:prstGeom prst="rect">
            <a:avLst/>
          </a:prstGeom>
          <a:noFill/>
          <a:ln w="9525">
            <a:noFill/>
            <a:miter lim="800000"/>
            <a:headEnd/>
            <a:tailEnd/>
          </a:ln>
        </p:spPr>
        <p:txBody>
          <a:bodyPr>
            <a:spAutoFit/>
          </a:bodyPr>
          <a:lstStyle/>
          <a:p>
            <a:pPr algn="ctr"/>
            <a:r>
              <a:rPr lang="el-GR" sz="2000" b="1">
                <a:latin typeface="Calibri" pitchFamily="34" charset="0"/>
              </a:rPr>
              <a:t>Σάββατο, 17 Νοέμβρη. </a:t>
            </a:r>
            <a:endParaRPr lang="en-US" sz="2000" b="1">
              <a:latin typeface="Calibri" pitchFamily="34" charset="0"/>
            </a:endParaRPr>
          </a:p>
          <a:p>
            <a:r>
              <a:rPr lang="el-GR" sz="2000">
                <a:latin typeface="Calibri" pitchFamily="34" charset="0"/>
              </a:rPr>
              <a:t>Λίγο μετά τα μεσάνυχτα ξεκινούν οι πρώτες φάλαγγες αρμάτων με κατεύθυνση το χώρο των συγκρούσεων. 15 λεπτά μετά τα πρώτα τανκς φάνουν στον κόμβο των Αμπελοκήπων. Το κέντρο της Αθήνας έχει μετατραπεί σε πεδίο μάχης. </a:t>
            </a:r>
          </a:p>
          <a:p>
            <a:r>
              <a:rPr lang="el-GR" sz="2000">
                <a:latin typeface="Calibri" pitchFamily="34" charset="0"/>
              </a:rPr>
              <a:t/>
            </a:r>
            <a:br>
              <a:rPr lang="el-GR" sz="2000">
                <a:latin typeface="Calibri" pitchFamily="34" charset="0"/>
              </a:rPr>
            </a:br>
            <a:r>
              <a:rPr lang="el-GR" sz="2000">
                <a:latin typeface="Calibri" pitchFamily="34" charset="0"/>
              </a:rPr>
              <a:t>Γύρω στη μία, τα τανκς μπήκαν στην Πατησίων. Οι διαδηλωτές αρχίζουν να υποχωρούν. Αρκετοί βρίσκουν καταφύγιο στις γύρω πολυκατοικίες. Από τα μεγάφωνα μεταδίδεται ότι σε λίγο οι πόρτες θα κλείσουν και όσοι θέλουν να φύγουν, πρέπει να το κάνουν εκείνη τη στιγμή. Μισή ώρα μετά οι διαδηλωτές παραμένουν έξω από το Πολυτεχνείο. Ελεύθεροι σκοπευτές παίρνουν θέση.  «Είμαστε άοπλοι» μεταδίδει ο Ραδιοφωνικός Σταθμός.</a:t>
            </a:r>
          </a:p>
        </p:txBody>
      </p:sp>
      <p:sp>
        <p:nvSpPr>
          <p:cNvPr id="3" name="Rectangle 2"/>
          <p:cNvSpPr>
            <a:spLocks noChangeArrowheads="1"/>
          </p:cNvSpPr>
          <p:nvPr/>
        </p:nvSpPr>
        <p:spPr bwMode="auto">
          <a:xfrm>
            <a:off x="0" y="4437063"/>
            <a:ext cx="8893175" cy="1800225"/>
          </a:xfrm>
          <a:prstGeom prst="rect">
            <a:avLst/>
          </a:prstGeom>
          <a:noFill/>
          <a:ln w="9525">
            <a:noFill/>
            <a:miter lim="800000"/>
            <a:headEnd/>
            <a:tailEnd/>
          </a:ln>
        </p:spPr>
        <p:txBody>
          <a:bodyPr>
            <a:spAutoFit/>
          </a:bodyPr>
          <a:lstStyle/>
          <a:p>
            <a:r>
              <a:rPr lang="el-GR" sz="2800">
                <a:latin typeface="Calibri" pitchFamily="34" charset="0"/>
              </a:rPr>
              <a:t>Λίγο πριν τις 3 δυνάμεις του στρατού και της αστυνομίας παίρνουν θέσεις μάχης… ξεκινούν διαπραγματεύσεις με τους καταληψίες, ενώ τανκς παίρνουν θέση μπροστά από την πύλη του Πολυτεχνείου. </a:t>
            </a:r>
          </a:p>
        </p:txBody>
      </p:sp>
    </p:spTree>
  </p:cSld>
  <p:clrMapOvr>
    <a:masterClrMapping/>
  </p:clrMapOvr>
  <p:transition spd="slow" advClick="0"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p:txBody>
          <a:bodyPr/>
          <a:lstStyle/>
          <a:p>
            <a:endParaRPr lang="el-GR" smtClean="0"/>
          </a:p>
        </p:txBody>
      </p:sp>
      <p:sp>
        <p:nvSpPr>
          <p:cNvPr id="29699" name="Rectangle 3"/>
          <p:cNvSpPr>
            <a:spLocks noGrp="1"/>
          </p:cNvSpPr>
          <p:nvPr>
            <p:ph type="body" idx="1"/>
          </p:nvPr>
        </p:nvSpPr>
        <p:spPr/>
        <p:txBody>
          <a:bodyPr/>
          <a:lstStyle/>
          <a:p>
            <a:endParaRPr lang="el-GR" smtClean="0"/>
          </a:p>
        </p:txBody>
      </p:sp>
      <p:pic>
        <p:nvPicPr>
          <p:cNvPr id="29701" name="Picture 5" descr="17npjaa0q"/>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25000">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l-GR">
              <a:latin typeface="Calibri" pitchFamily="34" charset="0"/>
            </a:endParaRPr>
          </a:p>
        </p:txBody>
      </p:sp>
      <p:pic>
        <p:nvPicPr>
          <p:cNvPr id="20482" name="Picture 7" descr="http://media.youropia.gr/media/gallery/1/28783/big-3043683551_37f2e53843.jpg"/>
          <p:cNvPicPr>
            <a:picLocks noChangeAspect="1" noChangeArrowheads="1"/>
          </p:cNvPicPr>
          <p:nvPr/>
        </p:nvPicPr>
        <p:blipFill>
          <a:blip r:embed="rId2"/>
          <a:srcRect/>
          <a:stretch>
            <a:fillRect/>
          </a:stretch>
        </p:blipFill>
        <p:spPr bwMode="auto">
          <a:xfrm>
            <a:off x="0" y="57150"/>
            <a:ext cx="9144000" cy="4292600"/>
          </a:xfrm>
          <a:prstGeom prst="rect">
            <a:avLst/>
          </a:prstGeom>
          <a:noFill/>
          <a:ln w="9525">
            <a:noFill/>
            <a:miter lim="800000"/>
            <a:headEnd/>
            <a:tailEnd/>
          </a:ln>
        </p:spPr>
      </p:pic>
      <p:sp>
        <p:nvSpPr>
          <p:cNvPr id="20483" name="Rectangle 3"/>
          <p:cNvSpPr>
            <a:spLocks noChangeArrowheads="1"/>
          </p:cNvSpPr>
          <p:nvPr/>
        </p:nvSpPr>
        <p:spPr bwMode="auto">
          <a:xfrm>
            <a:off x="233363" y="4303713"/>
            <a:ext cx="8677275" cy="1476375"/>
          </a:xfrm>
          <a:prstGeom prst="rect">
            <a:avLst/>
          </a:prstGeom>
          <a:noFill/>
          <a:ln w="9525">
            <a:noFill/>
            <a:miter lim="800000"/>
            <a:headEnd/>
            <a:tailEnd/>
          </a:ln>
        </p:spPr>
        <p:txBody>
          <a:bodyPr>
            <a:spAutoFit/>
          </a:bodyPr>
          <a:lstStyle/>
          <a:p>
            <a:r>
              <a:rPr lang="el-GR">
                <a:latin typeface="Calibri" pitchFamily="34" charset="0"/>
              </a:rPr>
              <a:t/>
            </a:r>
            <a:br>
              <a:rPr lang="el-GR">
                <a:latin typeface="Calibri" pitchFamily="34" charset="0"/>
              </a:rPr>
            </a:br>
            <a:r>
              <a:rPr lang="el-GR">
                <a:latin typeface="Calibri" pitchFamily="34" charset="0"/>
              </a:rPr>
              <a:t>Στις </a:t>
            </a:r>
            <a:r>
              <a:rPr lang="el-GR" b="1">
                <a:latin typeface="Calibri" pitchFamily="34" charset="0"/>
              </a:rPr>
              <a:t>2:59 </a:t>
            </a:r>
            <a:r>
              <a:rPr lang="el-GR">
                <a:latin typeface="Calibri" pitchFamily="34" charset="0"/>
              </a:rPr>
              <a:t>τρία τανκς εφορμούν προς το Πολυτεχνείο. Ένα ΑΜΧ 30 οπισθοχωρεί λίγο και στη συνέχεια πέφτει πάνω στην πύλη. Η πύλη γκρεμίζεται… Αστυνομικοί και άνδρες των ΛΟΚ μπαίνουν στο Πολυτεχνείο. Συγκρούσεις, νεκροί, τραυματίες. </a:t>
            </a:r>
          </a:p>
          <a:p>
            <a:r>
              <a:rPr lang="el-GR">
                <a:latin typeface="Calibri" pitchFamily="34" charset="0"/>
              </a:rPr>
              <a:t> </a:t>
            </a:r>
          </a:p>
        </p:txBody>
      </p:sp>
      <p:sp>
        <p:nvSpPr>
          <p:cNvPr id="20484" name="Rectangle 4"/>
          <p:cNvSpPr>
            <a:spLocks noChangeArrowheads="1"/>
          </p:cNvSpPr>
          <p:nvPr/>
        </p:nvSpPr>
        <p:spPr bwMode="auto">
          <a:xfrm>
            <a:off x="250825" y="5661025"/>
            <a:ext cx="8442325" cy="915988"/>
          </a:xfrm>
          <a:prstGeom prst="rect">
            <a:avLst/>
          </a:prstGeom>
          <a:noFill/>
          <a:ln w="9525">
            <a:noFill/>
            <a:miter lim="800000"/>
            <a:headEnd/>
            <a:tailEnd/>
          </a:ln>
        </p:spPr>
        <p:txBody>
          <a:bodyPr>
            <a:spAutoFit/>
          </a:bodyPr>
          <a:lstStyle/>
          <a:p>
            <a:r>
              <a:rPr lang="el-GR">
                <a:latin typeface="Calibri" pitchFamily="34" charset="0"/>
              </a:rPr>
              <a:t>3:35 Το Πολυτεχνείο έχει αδειάσει. Ασθενοφόρα απομακρύνουν τους νεκρούς και τους τραυματίες… οι πυροβολισμοί και οι συγκρούσεις συνεχίζονται στους γύρω δρόμους… </a:t>
            </a:r>
          </a:p>
        </p:txBody>
      </p:sp>
    </p:spTree>
  </p:cSld>
  <p:clrMapOvr>
    <a:masterClrMapping/>
  </p:clrMapOvr>
  <p:transition spd="slow" advClick="0" advTm="2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p:cNvPicPr>
            <a:picLocks noChangeAspect="1" noChangeArrowheads="1"/>
          </p:cNvPicPr>
          <p:nvPr/>
        </p:nvPicPr>
        <p:blipFill>
          <a:blip r:embed="rId2"/>
          <a:srcRect/>
          <a:stretch>
            <a:fillRect/>
          </a:stretch>
        </p:blipFill>
        <p:spPr bwMode="auto">
          <a:xfrm>
            <a:off x="0" y="-100013"/>
            <a:ext cx="9144000" cy="6958013"/>
          </a:xfrm>
          <a:prstGeom prst="rect">
            <a:avLst/>
          </a:prstGeom>
          <a:noFill/>
          <a:ln w="9525">
            <a:noFill/>
            <a:miter lim="800000"/>
            <a:headEnd/>
            <a:tailEnd/>
          </a:ln>
        </p:spPr>
      </p:pic>
    </p:spTree>
  </p:cSld>
  <p:clrMapOvr>
    <a:masterClrMapping/>
  </p:clrMapOvr>
  <p:transition spd="slow" advClick="0" advTm="25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p:cNvSpPr>
          <p:nvPr>
            <p:ph type="body" idx="1"/>
          </p:nvPr>
        </p:nvSpPr>
        <p:spPr>
          <a:xfrm>
            <a:off x="468313" y="908050"/>
            <a:ext cx="8229600" cy="4525963"/>
          </a:xfrm>
        </p:spPr>
        <p:txBody>
          <a:bodyPr/>
          <a:lstStyle/>
          <a:p>
            <a:pPr algn="ctr">
              <a:buFont typeface="Arial" charset="0"/>
              <a:buNone/>
            </a:pPr>
            <a:r>
              <a:rPr lang="el-GR" sz="4800" smtClean="0"/>
              <a:t>Από τα παιδιά του</a:t>
            </a:r>
          </a:p>
          <a:p>
            <a:pPr algn="ctr">
              <a:buFont typeface="Arial" charset="0"/>
              <a:buNone/>
            </a:pPr>
            <a:r>
              <a:rPr lang="el-GR" sz="4800" smtClean="0"/>
              <a:t> </a:t>
            </a:r>
            <a:r>
              <a:rPr lang="el-GR" sz="4800" b="1" smtClean="0"/>
              <a:t>Ολοημέρου</a:t>
            </a:r>
          </a:p>
          <a:p>
            <a:pPr algn="ctr">
              <a:buFont typeface="Arial" charset="0"/>
              <a:buNone/>
            </a:pPr>
            <a:endParaRPr lang="el-GR" sz="4800" b="1" smtClean="0"/>
          </a:p>
          <a:p>
            <a:pPr algn="ctr">
              <a:buFont typeface="Arial" charset="0"/>
              <a:buNone/>
            </a:pPr>
            <a:r>
              <a:rPr lang="el-GR" sz="4800" smtClean="0"/>
              <a:t>στο μάθημα της </a:t>
            </a:r>
          </a:p>
          <a:p>
            <a:pPr algn="ctr">
              <a:buFont typeface="Arial" charset="0"/>
              <a:buNone/>
            </a:pPr>
            <a:r>
              <a:rPr lang="el-GR" sz="4800" b="1" smtClean="0"/>
              <a:t>Πληροφορικής</a:t>
            </a:r>
          </a:p>
        </p:txBody>
      </p:sp>
    </p:spTree>
  </p:cSld>
  <p:clrMapOvr>
    <a:masterClrMapping/>
  </p:clrMapOvr>
  <p:transition spd="slow" advClick="0" advTm="25000">
    <p:random/>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TotalTime>
  <Words>706</Words>
  <Application>Microsoft Office PowerPoint</Application>
  <PresentationFormat>Προβολή στην οθόνη (4:3)</PresentationFormat>
  <Paragraphs>30</Paragraphs>
  <Slides>16</Slides>
  <Notes>0</Notes>
  <HiddenSlides>0</HiddenSlides>
  <MMClips>0</MMClips>
  <ScaleCrop>false</ScaleCrop>
  <HeadingPairs>
    <vt:vector size="6" baseType="variant">
      <vt:variant>
        <vt:lpstr>Γραμματοσειρές που χρησιμοποιούνται</vt:lpstr>
      </vt:variant>
      <vt:variant>
        <vt:i4>2</vt:i4>
      </vt:variant>
      <vt:variant>
        <vt:lpstr>Πρότυπο σχεδίασης</vt:lpstr>
      </vt:variant>
      <vt:variant>
        <vt:i4>1</vt:i4>
      </vt:variant>
      <vt:variant>
        <vt:lpstr>Τίτλοι διαφανειών</vt:lpstr>
      </vt:variant>
      <vt:variant>
        <vt:i4>16</vt:i4>
      </vt:variant>
    </vt:vector>
  </HeadingPairs>
  <TitlesOfParts>
    <vt:vector size="19" baseType="lpstr">
      <vt:lpstr>Arial</vt:lpstr>
      <vt:lpstr>Calibri</vt:lpstr>
      <vt:lpstr>Office Theme</vt:lpstr>
      <vt:lpstr>Πολυτεχνείο 17 Νοέμβρη</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lpstr>Διαφάνεια 15</vt:lpstr>
      <vt:lpstr>Διαφάνεια 16</vt:lpstr>
    </vt:vector>
  </TitlesOfParts>
  <Company>OnlyBlack TeaM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Black.User</dc:creator>
  <cp:lastModifiedBy>user</cp:lastModifiedBy>
  <cp:revision>15</cp:revision>
  <dcterms:created xsi:type="dcterms:W3CDTF">2012-11-10T18:56:48Z</dcterms:created>
  <dcterms:modified xsi:type="dcterms:W3CDTF">2015-11-12T13:19:43Z</dcterms:modified>
</cp:coreProperties>
</file>